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81" r:id="rId6"/>
    <p:sldId id="282" r:id="rId7"/>
    <p:sldId id="276" r:id="rId8"/>
    <p:sldId id="257" r:id="rId9"/>
    <p:sldId id="264" r:id="rId10"/>
    <p:sldId id="265" r:id="rId11"/>
    <p:sldId id="258" r:id="rId12"/>
    <p:sldId id="283" r:id="rId13"/>
    <p:sldId id="259" r:id="rId14"/>
    <p:sldId id="260" r:id="rId15"/>
    <p:sldId id="275" r:id="rId16"/>
    <p:sldId id="266" r:id="rId17"/>
    <p:sldId id="267" r:id="rId18"/>
    <p:sldId id="268" r:id="rId19"/>
    <p:sldId id="261" r:id="rId20"/>
    <p:sldId id="263" r:id="rId21"/>
    <p:sldId id="286" r:id="rId22"/>
    <p:sldId id="285" r:id="rId23"/>
    <p:sldId id="278" r:id="rId24"/>
    <p:sldId id="269" r:id="rId25"/>
    <p:sldId id="270" r:id="rId26"/>
    <p:sldId id="271" r:id="rId27"/>
    <p:sldId id="272" r:id="rId28"/>
    <p:sldId id="273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7BA4D-4514-E540-7D9B-837477FC075C}" v="37" dt="2022-12-15T22:33:18.009"/>
    <p1510:client id="{1336B5DE-0DDA-F8B1-93B6-7EC683A2CCF0}" v="156" dt="2022-12-15T22:06:06.488"/>
    <p1510:client id="{3978801C-66F5-FA1C-3B98-F089941F3579}" v="10" dt="2022-12-15T22:22:34.484"/>
    <p1510:client id="{3D2D91DF-80F3-BE07-007E-7E55A7387ACB}" v="359" dt="2022-12-15T18:52:00.072"/>
    <p1510:client id="{3FB825BB-169F-BE8A-D1B2-836A0DA6A647}" v="28" dt="2022-12-16T22:00:01.838"/>
    <p1510:client id="{43BF6E3E-18D3-48FF-BD83-832C0E0BE960}" v="1001" dt="2022-12-16T07:35:04.991"/>
    <p1510:client id="{5C7E62A3-A9E9-FE8C-2222-3506C9A0BFDF}" v="17" dt="2022-12-16T09:43:39.850"/>
    <p1510:client id="{622FDA15-9ECF-4117-558C-C540AE774515}" v="825" dt="2022-12-15T20:01:00.545"/>
    <p1510:client id="{6F9571E7-E116-49FB-9A7F-BCD4C1B86ACE}" v="684" dt="2022-12-14T06:21:31.134"/>
    <p1510:client id="{87CC9B55-CC16-6FFE-A975-8768EB3355B1}" v="35" dt="2022-12-16T02:43:33.581"/>
    <p1510:client id="{892398E1-11C8-D473-F315-6AAF066006F5}" v="87" dt="2022-12-15T19:25:31.908"/>
    <p1510:client id="{8F6CA04E-EBAF-404F-2C47-493151F10A7A}" v="51" dt="2022-12-16T18:27:08.876"/>
    <p1510:client id="{A82B5F16-B9E8-1325-E08B-5F81BD27C01D}" v="140" dt="2022-12-16T21:09:35.031"/>
    <p1510:client id="{A86E3184-EF9F-6988-C15A-6209BC422259}" v="86" dt="2022-12-14T22:27:17.413"/>
    <p1510:client id="{DDE6E47B-433C-696A-CEFF-F1DA3842F098}" v="301" dt="2022-12-16T08:45:34.323"/>
    <p1510:client id="{E3ABE6DE-B472-901F-2E21-BEEFAC15B74E}" v="1" dt="2022-12-16T02:18:44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13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1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2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9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5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1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9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9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1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3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58EFF9-C6E9-40FA-9201-9DFE9137B48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1D9437E-3CE5-4D17-90AD-AB97CD49724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30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YxIO_-Mi3M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K0SkVHwUg8?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5F77-53AD-7EB9-0E41-AA4356D6D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Microwave 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1A2FC-6DCE-233D-3E5B-0B8CB7DDD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Brian lam, Michael </a:t>
            </a:r>
            <a:r>
              <a:rPr lang="en-US" err="1"/>
              <a:t>Tolmajian</a:t>
            </a:r>
            <a:r>
              <a:rPr lang="en-US"/>
              <a:t>, Michael Nava, Sarah </a:t>
            </a:r>
            <a:r>
              <a:rPr lang="en-US" err="1"/>
              <a:t>Su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05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7ACD-25B3-11CC-442D-AA21DD84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1284-04AA-62F5-ED75-86CACCEDC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>
                <a:cs typeface="Calibri"/>
              </a:rPr>
              <a:t> </a:t>
            </a:r>
            <a:r>
              <a:rPr lang="en-US" b="1">
                <a:cs typeface="Calibri"/>
              </a:rPr>
              <a:t>Mode Selecting Module using Case statements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led_modeSelect.v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1. Low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If mode is 2'b01, the 21st bit of the 32-bit counter.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5 switches for the 32-1 MUX = 5'b10101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Clock frequency = 10</a:t>
            </a:r>
            <a:r>
              <a:rPr lang="en-US" baseline="30000">
                <a:cs typeface="Calibri" panose="020F0502020204030204"/>
              </a:rPr>
              <a:t>8</a:t>
            </a:r>
            <a:r>
              <a:rPr lang="en-US">
                <a:cs typeface="Calibri" panose="020F0502020204030204"/>
              </a:rPr>
              <a:t> / 2</a:t>
            </a:r>
            <a:r>
              <a:rPr lang="en-US" baseline="30000">
                <a:cs typeface="Calibri" panose="020F0502020204030204"/>
              </a:rPr>
              <a:t>21</a:t>
            </a:r>
            <a:r>
              <a:rPr lang="en-US">
                <a:cs typeface="Calibri" panose="020F0502020204030204"/>
              </a:rPr>
              <a:t> Hz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2. Normal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If mode is 2'b10, the 20th bit (twice as frequent as Low)</a:t>
            </a:r>
          </a:p>
          <a:p>
            <a:pPr marL="566420" lvl="2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5 switches for the 32-1 MUX = 5'b10100</a:t>
            </a:r>
          </a:p>
          <a:p>
            <a:pPr marL="566420" lvl="2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Clock frequency = 10</a:t>
            </a:r>
            <a:r>
              <a:rPr lang="en-US" baseline="30000">
                <a:ea typeface="+mn-lt"/>
                <a:cs typeface="+mn-lt"/>
              </a:rPr>
              <a:t>8</a:t>
            </a:r>
            <a:r>
              <a:rPr lang="en-US">
                <a:ea typeface="+mn-lt"/>
                <a:cs typeface="+mn-lt"/>
              </a:rPr>
              <a:t> / 2</a:t>
            </a:r>
            <a:r>
              <a:rPr lang="en-US" baseline="30000">
                <a:ea typeface="+mn-lt"/>
                <a:cs typeface="+mn-lt"/>
              </a:rPr>
              <a:t>20</a:t>
            </a:r>
            <a:r>
              <a:rPr lang="en-US">
                <a:ea typeface="+mn-lt"/>
                <a:cs typeface="+mn-lt"/>
              </a:rPr>
              <a:t> Hz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3. High</a:t>
            </a:r>
          </a:p>
          <a:p>
            <a:pPr marL="566420" lvl="2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If mode is 2'b11, the 19th bit (twice as frequent as Normal, four times more frequent than Low)</a:t>
            </a:r>
          </a:p>
          <a:p>
            <a:pPr marL="566420" lvl="2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5 switches for the 32-1 MUX = 5'b10011</a:t>
            </a:r>
          </a:p>
          <a:p>
            <a:pPr marL="566420" lvl="2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Clock frequency = 10</a:t>
            </a:r>
            <a:r>
              <a:rPr lang="en-US" baseline="30000">
                <a:ea typeface="+mn-lt"/>
                <a:cs typeface="+mn-lt"/>
              </a:rPr>
              <a:t>8</a:t>
            </a:r>
            <a:r>
              <a:rPr lang="en-US">
                <a:ea typeface="+mn-lt"/>
                <a:cs typeface="+mn-lt"/>
              </a:rPr>
              <a:t> / 2</a:t>
            </a:r>
            <a:r>
              <a:rPr lang="en-US" baseline="30000">
                <a:ea typeface="+mn-lt"/>
                <a:cs typeface="+mn-lt"/>
              </a:rPr>
              <a:t>19</a:t>
            </a:r>
            <a:r>
              <a:rPr lang="en-US">
                <a:ea typeface="+mn-lt"/>
                <a:cs typeface="+mn-lt"/>
              </a:rPr>
              <a:t> Hz</a:t>
            </a:r>
          </a:p>
          <a:p>
            <a:pPr marL="749300" lvl="3">
              <a:buFont typeface="Wingdings" panose="020F0502020204030204" pitchFamily="34" charset="0"/>
              <a:buChar char="§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961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7C941-C18C-55D0-141C-CC0ACEA1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LEDs</a:t>
            </a:r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75E3917E-9D06-4BF1-864F-6422C22B3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8" t="422" r="29045" b="-422"/>
          <a:stretch/>
        </p:blipFill>
        <p:spPr>
          <a:xfrm>
            <a:off x="633999" y="640081"/>
            <a:ext cx="6909771" cy="5027424"/>
          </a:xfrm>
          <a:prstGeom prst="rect">
            <a:avLst/>
          </a:prstGeom>
        </p:spPr>
      </p:pic>
      <p:cxnSp>
        <p:nvCxnSpPr>
          <p:cNvPr id="35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17C5-A26A-3338-87C0-8C5C1E2B9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 Up/Down 4-Bit Counter (</a:t>
            </a:r>
            <a:r>
              <a:rPr lang="en-US" err="1">
                <a:ea typeface="+mn-lt"/>
                <a:cs typeface="+mn-lt"/>
              </a:rPr>
              <a:t>UDAltCounter.v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The switch for U/D is controlled by the module.</a:t>
            </a:r>
          </a:p>
          <a:p>
            <a:pPr marL="566420" lvl="2">
              <a:buFont typeface="Wingdings,Sans-Serif" panose="020F0502020204030204" pitchFamily="34" charset="0"/>
              <a:buChar char="§"/>
            </a:pPr>
            <a:r>
              <a:rPr lang="en-US">
                <a:cs typeface="Calibri"/>
              </a:rPr>
              <a:t>It </a:t>
            </a:r>
            <a:r>
              <a:rPr lang="en-US" b="1">
                <a:cs typeface="Calibri"/>
              </a:rPr>
              <a:t>alternates</a:t>
            </a:r>
            <a:r>
              <a:rPr lang="en-US">
                <a:cs typeface="Calibri"/>
              </a:rPr>
              <a:t>. Hence, </a:t>
            </a:r>
            <a:r>
              <a:rPr lang="en-US" err="1">
                <a:cs typeface="Calibri"/>
              </a:rPr>
              <a:t>UD</a:t>
            </a:r>
            <a:r>
              <a:rPr lang="en-US" b="1" err="1">
                <a:cs typeface="Calibri"/>
              </a:rPr>
              <a:t>Alt</a:t>
            </a:r>
            <a:r>
              <a:rPr lang="en-US" err="1">
                <a:cs typeface="Calibri"/>
              </a:rPr>
              <a:t>Counter</a:t>
            </a:r>
            <a:r>
              <a:rPr lang="en-US">
                <a:cs typeface="Calibri"/>
              </a:rPr>
              <a:t>.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cs typeface="Calibri"/>
              </a:rPr>
              <a:t>U/D is initially set to 0 (counting up to 15, right to left on LED set).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cs typeface="Calibri"/>
              </a:rPr>
              <a:t>When the count is 15, U/D is set to 1 (counting down to 0, left to right on LED set).</a:t>
            </a:r>
          </a:p>
          <a:p>
            <a:pPr marL="200660" lvl="1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A48A8-224F-1D7A-D615-1FF824F31DD8}"/>
              </a:ext>
            </a:extLst>
          </p:cNvPr>
          <p:cNvSpPr txBox="1"/>
          <p:nvPr/>
        </p:nvSpPr>
        <p:spPr>
          <a:xfrm>
            <a:off x="655616" y="5801590"/>
            <a:ext cx="6865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U/D Counter and 4x16 Decoder utilized in a testbench; U/D alternates.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9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E3E64-62FD-E75D-CA6D-ADD0D0EE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07E23-35A3-9D85-98AC-A9E31AD9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110" y="4455621"/>
            <a:ext cx="3417990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DEMO</a:t>
            </a:r>
            <a:endParaRPr lang="en-US" cap="all" spc="2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4" name="Online Media 3" title="Final Project - LED testing">
            <a:hlinkClick r:id="" action="ppaction://media"/>
            <a:extLst>
              <a:ext uri="{FF2B5EF4-FFF2-40B4-BE49-F238E27FC236}">
                <a16:creationId xmlns:a16="http://schemas.microsoft.com/office/drawing/2014/main" id="{35918F30-11A6-8520-4E30-5017361C40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670" y="640081"/>
            <a:ext cx="6738874" cy="5054156"/>
          </a:xfrm>
          <a:prstGeom prst="rect">
            <a:avLst/>
          </a:prstGeom>
        </p:spPr>
      </p:pic>
      <p:cxnSp>
        <p:nvCxnSpPr>
          <p:cNvPr id="38" name="Straight Connector 2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214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3E21F-5AD1-5B55-E1CF-B0A0A333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Switches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E2E8E3-C4DB-30BD-43CE-1ADBC2F5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633491"/>
            <a:ext cx="5451627" cy="3270976"/>
          </a:xfrm>
          <a:prstGeom prst="rect">
            <a:avLst/>
          </a:prstGeom>
        </p:spPr>
      </p:pic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6280-88EF-27D0-35DB-ADB362719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 12 total switches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Calibri"/>
                <a:cs typeface="Calibri"/>
              </a:rPr>
              <a:t>Sets time for countdown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Calibri"/>
                <a:cs typeface="Calibri"/>
              </a:rPr>
              <a:t>6 for minutes</a:t>
            </a:r>
            <a:endParaRPr lang="en-US"/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Calibri"/>
                <a:cs typeface="Calibri"/>
              </a:rPr>
              <a:t>6 for seconds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Calibri"/>
                <a:cs typeface="Calibri"/>
              </a:rPr>
              <a:t>Binary representation</a:t>
            </a: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61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E21F-5AD1-5B55-E1CF-B0A0A333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6280-88EF-27D0-35DB-ADB362719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cs typeface="Calibri"/>
              </a:rPr>
              <a:t> </a:t>
            </a:r>
            <a:r>
              <a:rPr lang="en-US" b="1">
                <a:ea typeface="+mn-lt"/>
                <a:cs typeface="+mn-lt"/>
              </a:rPr>
              <a:t>Minute-Second Down Counter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 sz="2000">
                <a:ea typeface="+mn-lt"/>
                <a:cs typeface="+mn-lt"/>
              </a:rPr>
              <a:t>Decrements minutes every minute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 sz="2000">
                <a:ea typeface="+mn-lt"/>
                <a:cs typeface="+mn-lt"/>
              </a:rPr>
              <a:t>Decrements seconds every second (when seconds reaches 0, next value will be 59)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 sz="2000">
                <a:ea typeface="+mn-lt"/>
                <a:cs typeface="+mn-lt"/>
              </a:rPr>
              <a:t>Starts counting from the time indicated by the switches after the Start/Stop button is pressed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 sz="2000">
                <a:ea typeface="+mn-lt"/>
                <a:cs typeface="+mn-lt"/>
              </a:rPr>
              <a:t>Start/Stop button pauses/resumes the counting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 sz="2000">
                <a:ea typeface="+mn-lt"/>
                <a:cs typeface="+mn-lt"/>
              </a:rPr>
              <a:t>Stops counting when minutes = 0 and seconds = 0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 sz="2000">
                <a:ea typeface="+mn-lt"/>
                <a:cs typeface="+mn-lt"/>
              </a:rPr>
              <a:t>Resets to initial switch values when Reset button is pressed</a:t>
            </a: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 </a:t>
            </a:r>
            <a:r>
              <a:rPr lang="en-US" b="1">
                <a:cs typeface="Calibri"/>
              </a:rPr>
              <a:t>Digit Separator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cs typeface="Calibri"/>
              </a:rPr>
              <a:t>Separates the minutes and seconds into 2 digits using division and modulus operator</a:t>
            </a:r>
            <a:endParaRPr lang="en-US"/>
          </a:p>
          <a:p>
            <a:pPr marL="0" indent="0">
              <a:buFont typeface="Wingdings,Sans-Serif" panose="020F0502020204030204" pitchFamily="34" charset="0"/>
              <a:buNone/>
            </a:pP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316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3E21F-5AD1-5B55-E1CF-B0A0A333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3069790"/>
          </a:xfrm>
        </p:spPr>
        <p:txBody>
          <a:bodyPr>
            <a:normAutofit/>
          </a:bodyPr>
          <a:lstStyle/>
          <a:p>
            <a:pPr algn="ctr"/>
            <a:r>
              <a:rPr lang="en-US" sz="3400">
                <a:solidFill>
                  <a:srgbClr val="FFFFFF"/>
                </a:solidFill>
              </a:rPr>
              <a:t>Switches</a:t>
            </a:r>
            <a:br>
              <a:rPr lang="en-US" sz="3400"/>
            </a:br>
            <a:r>
              <a:rPr lang="en-US" sz="3400">
                <a:solidFill>
                  <a:srgbClr val="FFFFFF"/>
                </a:solidFill>
                <a:cs typeface="Calibri Light"/>
              </a:rPr>
              <a:t>Design Overview</a:t>
            </a:r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460E32C-852E-407D-9076-2FC0EF385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370" y="612789"/>
            <a:ext cx="7721238" cy="5635963"/>
          </a:xfrm>
        </p:spPr>
      </p:pic>
      <p:sp>
        <p:nvSpPr>
          <p:cNvPr id="18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628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F5FC-BE1A-4503-6DA3-85FE63B1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 Segment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A9FE-3A39-CBB4-2A22-547EB6FAB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cs typeface="Calibri"/>
              </a:rPr>
              <a:t> 6 total 7 Segment Displays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2 used to display the mode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4 used to display the timer (2 digits for minutes and 2 digits for seconds)</a:t>
            </a: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 Clock Divider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Produces a 1 Hz and 400 Hz clock signals</a:t>
            </a:r>
            <a:endParaRPr lang="en-US"/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1 Hz clock is used in the minute-second down counter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400 Hz clock is used in the anode controller to control the refresh rate of the 7 Segments</a:t>
            </a:r>
          </a:p>
          <a:p>
            <a:pPr>
              <a:buFont typeface="Wingdings,Sans-Serif" panose="020F0502020204030204" pitchFamily="34" charset="0"/>
              <a:buChar char="§"/>
            </a:pPr>
            <a:endParaRPr lang="en-US" b="1">
              <a:ea typeface="+mn-lt"/>
              <a:cs typeface="+mn-lt"/>
            </a:endParaRPr>
          </a:p>
          <a:p>
            <a:pPr>
              <a:buFont typeface="Wingdings,Sans-Serif" panose="020F0502020204030204" pitchFamily="34" charset="0"/>
              <a:buChar char="§"/>
            </a:pPr>
            <a:endParaRPr lang="en-US" b="1">
              <a:ea typeface="+mn-lt"/>
              <a:cs typeface="+mn-lt"/>
            </a:endParaRPr>
          </a:p>
          <a:p>
            <a:pPr>
              <a:buFont typeface="Wingdings,Sans-Serif" panose="020F0502020204030204" pitchFamily="34" charset="0"/>
              <a:buChar char="§"/>
            </a:pPr>
            <a:endParaRPr lang="en-US" b="1">
              <a:cs typeface="Calibri"/>
            </a:endParaRPr>
          </a:p>
          <a:p>
            <a:pPr>
              <a:buFont typeface="Wingdings,Sans-Serif" panose="020F0502020204030204" pitchFamily="34" charset="0"/>
              <a:buChar char="§"/>
            </a:pPr>
            <a:endParaRPr lang="en-US" b="1">
              <a:cs typeface="Calibri"/>
            </a:endParaRPr>
          </a:p>
          <a:p>
            <a:pPr>
              <a:buFont typeface="Wingdings,Sans-Serif" panose="020F0502020204030204" pitchFamily="34" charset="0"/>
              <a:buChar char="§"/>
            </a:pPr>
            <a:endParaRPr lang="en-US" b="1">
              <a:cs typeface="Calibri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endParaRPr lang="en-US">
              <a:cs typeface="Calibri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endParaRPr lang="en-US">
              <a:cs typeface="Calibri"/>
            </a:endParaRPr>
          </a:p>
          <a:p>
            <a:pPr>
              <a:buFont typeface="Wingdings,Sans-Serif" panose="020F0502020204030204" pitchFamily="34" charset="0"/>
              <a:buChar char="§"/>
            </a:pPr>
            <a:endParaRPr lang="en-US" b="1">
              <a:cs typeface="Calibri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endParaRPr lang="en-US">
              <a:cs typeface="Calibri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252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736-A6BE-A057-765B-B193AB5A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 Segment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8FBB-F771-B383-7B70-12D19EF6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 2 total 7 Segment Displays to display the mode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cs typeface="Calibri"/>
              </a:rPr>
              <a:t>If mode is 2'b01, the digits will display 'L o'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If mode is 2'b10, the digits will display '- -'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If mode is 2'b11, the digits will display 'H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'</a:t>
            </a: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cs typeface="Calibri"/>
              </a:rPr>
              <a:t> 4 total 7 Segment Displays to display the timer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Display the minutes and seconds in BCD</a:t>
            </a:r>
          </a:p>
          <a:p>
            <a:pPr>
              <a:buFont typeface="Wingdings,Sans-Serif" panose="020F0502020204030204" pitchFamily="34" charset="0"/>
              <a:buChar char="§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83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3E21F-5AD1-5B55-E1CF-B0A0A333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3168256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cs typeface="Calibri Light"/>
              </a:rPr>
              <a:t>Display patterns for timer</a:t>
            </a:r>
          </a:p>
          <a:p>
            <a:pPr algn="ctr"/>
            <a:endParaRPr lang="en-US" sz="28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8209591-B6AF-6E36-A147-1151EC1C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10" y="895421"/>
            <a:ext cx="6456609" cy="2899216"/>
          </a:xfrm>
          <a:prstGeom prst="rect">
            <a:avLst/>
          </a:prstGeom>
        </p:spPr>
      </p:pic>
      <p:pic>
        <p:nvPicPr>
          <p:cNvPr id="11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3312EFD-FFD7-5F25-F0D3-9F03856B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442" y="3687898"/>
            <a:ext cx="6456607" cy="21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8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736-A6BE-A057-765B-B193AB5A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 Segment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8FBB-F771-B383-7B70-12D19EF6E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5842" y="1845734"/>
            <a:ext cx="2019838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Display patterns for modes</a:t>
            </a:r>
          </a:p>
        </p:txBody>
      </p:sp>
      <p:pic>
        <p:nvPicPr>
          <p:cNvPr id="4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D6F7BFC6-8B52-EEAA-3949-F9889DF3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0" y="2063062"/>
            <a:ext cx="8238185" cy="3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1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207FB-0D8A-E85A-A51A-2461A92F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Microwave Controller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16963-8702-A110-8506-1BF3830F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500">
                <a:solidFill>
                  <a:srgbClr val="FFFFFF"/>
                </a:solidFill>
                <a:cs typeface="Calibri"/>
              </a:rPr>
              <a:t>Overall Design</a:t>
            </a: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4885D93-162E-3637-1D36-10242578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21947"/>
            <a:ext cx="6798082" cy="40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6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3E21F-5AD1-5B55-E1CF-B0A0A333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3168256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cs typeface="Calibri Light"/>
              </a:rPr>
              <a:t>7 Segment Display</a:t>
            </a:r>
            <a:br>
              <a:rPr lang="en-US" sz="2800">
                <a:solidFill>
                  <a:srgbClr val="FFFFFF"/>
                </a:solidFill>
                <a:cs typeface="Calibri Light"/>
              </a:rPr>
            </a:br>
            <a:r>
              <a:rPr lang="en-US" sz="2800">
                <a:solidFill>
                  <a:srgbClr val="FFFFFF"/>
                </a:solidFill>
                <a:cs typeface="Calibri Light"/>
              </a:rPr>
              <a:t>Design Overview</a:t>
            </a:r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6EBD3D6C-7E6F-B1A9-9159-5E302FF7B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0315" y="648306"/>
            <a:ext cx="7711663" cy="5571550"/>
          </a:xfrm>
        </p:spPr>
      </p:pic>
    </p:spTree>
    <p:extLst>
      <p:ext uri="{BB962C8B-B14F-4D97-AF65-F5344CB8AC3E}">
        <p14:creationId xmlns:p14="http://schemas.microsoft.com/office/powerpoint/2010/main" val="2519807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6937-4855-7AED-A750-0788FD6B4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0F81C-C1C1-B679-C282-BA78F7E94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057228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 </a:t>
            </a:r>
            <a:r>
              <a:rPr lang="en-US" b="1"/>
              <a:t>Three modules total</a:t>
            </a: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Horizontal counter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Vertical counter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Top module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 </a:t>
            </a:r>
            <a:r>
              <a:rPr lang="en-US" b="1"/>
              <a:t>Horizontal counter</a:t>
            </a:r>
            <a:endParaRPr lang="en-US" b="1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Simple up-counter 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0 – 799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25.1MHz clock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Enable signal output</a:t>
            </a:r>
            <a:br>
              <a:rPr lang="en-US"/>
            </a:br>
            <a:r>
              <a:rPr lang="en-US"/>
              <a:t>for Vertical counter </a:t>
            </a:r>
            <a:br>
              <a:rPr lang="en-US"/>
            </a:br>
            <a:r>
              <a:rPr lang="en-US"/>
              <a:t>every cycle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endParaRPr lang="en-US">
              <a:cs typeface="Calibri"/>
            </a:endParaRP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AAA4D1B6-A5E6-894F-852A-9126E3DC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438" y="3856667"/>
            <a:ext cx="8491125" cy="21832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4F0710-D2C7-4F86-658E-83F0437FC780}"/>
              </a:ext>
            </a:extLst>
          </p:cNvPr>
          <p:cNvSpPr txBox="1">
            <a:spLocks/>
          </p:cNvSpPr>
          <p:nvPr/>
        </p:nvSpPr>
        <p:spPr>
          <a:xfrm>
            <a:off x="6621310" y="1847615"/>
            <a:ext cx="5057228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,Sans-Serif"/>
              <a:buChar char="§"/>
            </a:pPr>
            <a:r>
              <a:rPr lang="en-US" b="1">
                <a:ea typeface="+mn-lt"/>
                <a:cs typeface="+mn-lt"/>
              </a:rPr>
              <a:t> Vertical counter</a:t>
            </a:r>
            <a:endParaRPr lang="en-US">
              <a:ea typeface="+mn-lt"/>
              <a:cs typeface="+mn-lt"/>
            </a:endParaRPr>
          </a:p>
          <a:p>
            <a:pPr marL="383540" lvl="1" indent="-285750">
              <a:buSzPct val="100000"/>
              <a:buFont typeface="Wingdings,Sans-Serif"/>
              <a:buChar char="§"/>
            </a:pPr>
            <a:r>
              <a:rPr lang="en-US" sz="2000">
                <a:ea typeface="+mn-lt"/>
                <a:cs typeface="+mn-lt"/>
              </a:rPr>
              <a:t>Simple up-counter</a:t>
            </a:r>
          </a:p>
          <a:p>
            <a:pPr marL="383540" lvl="1" indent="-285750">
              <a:buSzPct val="100000"/>
              <a:buFont typeface="Wingdings,Sans-Serif"/>
              <a:buChar char="§"/>
            </a:pPr>
            <a:r>
              <a:rPr lang="en-US" sz="2000">
                <a:ea typeface="+mn-lt"/>
                <a:cs typeface="+mn-lt"/>
              </a:rPr>
              <a:t>0 – 524</a:t>
            </a:r>
          </a:p>
          <a:p>
            <a:pPr marL="383540" lvl="1" indent="-285750">
              <a:buSzPct val="100000"/>
              <a:buFont typeface="Wingdings,Sans-Serif"/>
              <a:buChar char="§"/>
            </a:pPr>
            <a:r>
              <a:rPr lang="en-US" sz="2000">
                <a:ea typeface="+mn-lt"/>
                <a:cs typeface="+mn-lt"/>
              </a:rPr>
              <a:t>25.1MHz clock</a:t>
            </a:r>
          </a:p>
          <a:p>
            <a:pPr marL="383540" lvl="1" indent="-285750">
              <a:buSzPct val="100000"/>
              <a:buFont typeface="Wingdings,Sans-Serif"/>
              <a:buChar char="§"/>
            </a:pPr>
            <a:r>
              <a:rPr lang="en-US" sz="2000">
                <a:ea typeface="+mn-lt"/>
                <a:cs typeface="+mn-lt"/>
              </a:rPr>
              <a:t>Enable signal input from Horizontal counter</a:t>
            </a:r>
          </a:p>
          <a:p>
            <a:pPr marL="383540" lvl="1">
              <a:buFont typeface="Wingdings" panose="05000000000000000000" pitchFamily="2" charset="2"/>
              <a:buChar char="§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376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6937-4855-7AED-A750-0788FD6B4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0F81C-C1C1-B679-C282-BA78F7E94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 </a:t>
            </a:r>
            <a:r>
              <a:rPr lang="en-US" b="1"/>
              <a:t>Top module</a:t>
            </a: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Instantiate Horizontal and Vertical counter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3-bit RGB registers to control color within always block</a:t>
            </a:r>
            <a:endParaRPr lang="en-US">
              <a:cs typeface="Calibri"/>
            </a:endParaRPr>
          </a:p>
          <a:p>
            <a:pPr marL="566420" lvl="2">
              <a:buFont typeface="Wingdings" panose="05000000000000000000" pitchFamily="2" charset="2"/>
              <a:buChar char="§"/>
            </a:pPr>
            <a:r>
              <a:rPr lang="en-US"/>
              <a:t>Assigns RGB output values when counters in addressable video time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25.1MHz clock sensitive always block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25MHz clock sensitive always block</a:t>
            </a:r>
            <a:endParaRPr lang="en-US" b="1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Lots of if else if statements to control VGA design output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Calculated values of horizontal and vertical counters to design </a:t>
            </a:r>
            <a:br>
              <a:rPr lang="en-US"/>
            </a:br>
            <a:r>
              <a:rPr lang="en-US"/>
              <a:t>microwave image chunks at a time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18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6937-4855-7AED-A750-0788FD6B4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0F81C-C1C1-B679-C282-BA78F7E94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290899" cy="6362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/>
              <a:t> PICTURES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3968B-C859-1A68-A7B9-D2A5A0FD6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" t="1233" r="1669" b="2963"/>
          <a:stretch/>
        </p:blipFill>
        <p:spPr>
          <a:xfrm>
            <a:off x="1273629" y="2718707"/>
            <a:ext cx="3453492" cy="2237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4A94F-CCD6-A30E-3DC5-21E9B9A6D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76" y="1845734"/>
            <a:ext cx="3533192" cy="2317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9426D-C481-2C49-C022-0A23E9F2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976" y="3911983"/>
            <a:ext cx="3533346" cy="2317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10918-9F01-1211-C4E1-97B18F1DEB83}"/>
              </a:ext>
            </a:extLst>
          </p:cNvPr>
          <p:cNvSpPr txBox="1"/>
          <p:nvPr/>
        </p:nvSpPr>
        <p:spPr>
          <a:xfrm>
            <a:off x="8948056" y="2611301"/>
            <a:ext cx="1420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/>
              <a:t>IDLE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BDCA5-F995-E017-610C-C9F85275E923}"/>
              </a:ext>
            </a:extLst>
          </p:cNvPr>
          <p:cNvSpPr txBox="1"/>
          <p:nvPr/>
        </p:nvSpPr>
        <p:spPr>
          <a:xfrm>
            <a:off x="8948056" y="4633193"/>
            <a:ext cx="1420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278154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0DDC-D561-350A-ADF4-818C9B8A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E039-64B6-6BBB-1105-6870F770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 b="1">
                <a:cs typeface="Calibri" panose="020F0502020204030204"/>
              </a:rPr>
              <a:t> Baud rate generator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9600 bits per second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Uses timer ticks to read value about halfway into each data bit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 b="1">
                <a:cs typeface="Calibri" panose="020F0502020204030204"/>
              </a:rPr>
              <a:t> Transmitter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Takes 8 serial inputs one bit at a time and outputs 8 bits in parallel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 b="1">
                <a:cs typeface="Calibri" panose="020F0502020204030204"/>
              </a:rPr>
              <a:t> Receiver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Takes 8 serial inputs one bit at a time and outputs 8 bits in parallel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 b="1">
                <a:cs typeface="Calibri" panose="020F0502020204030204"/>
              </a:rPr>
              <a:t> FIFO (first in, first out)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Stores each 8-bit value until ready to be used</a:t>
            </a:r>
          </a:p>
        </p:txBody>
      </p:sp>
    </p:spTree>
    <p:extLst>
      <p:ext uri="{BB962C8B-B14F-4D97-AF65-F5344CB8AC3E}">
        <p14:creationId xmlns:p14="http://schemas.microsoft.com/office/powerpoint/2010/main" val="97403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0DDC-D561-350A-ADF4-818C9B8A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E039-64B6-6BBB-1105-6870F770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 b="1">
                <a:cs typeface="Calibri" panose="020F0502020204030204"/>
              </a:rPr>
              <a:t> Only receiver is necessary for this project</a:t>
            </a:r>
            <a:endParaRPr lang="en-US" b="1"/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Serial communication only from PC to board through </a:t>
            </a:r>
            <a:r>
              <a:rPr lang="en-US" err="1">
                <a:cs typeface="Calibri" panose="020F0502020204030204"/>
              </a:rPr>
              <a:t>microUSB</a:t>
            </a:r>
            <a:r>
              <a:rPr lang="en-US">
                <a:cs typeface="Calibri" panose="020F0502020204030204"/>
              </a:rPr>
              <a:t> port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Keyboard inputs will be received by the FPGA board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 b="1">
                <a:cs typeface="Calibri" panose="020F0502020204030204"/>
              </a:rPr>
              <a:t> Receiver pulse signal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Receiver module outputs one clock cycle pulse when 8 bits have been processed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Pulse will trigger start/stop mechanism like a button</a:t>
            </a:r>
          </a:p>
        </p:txBody>
      </p:sp>
    </p:spTree>
    <p:extLst>
      <p:ext uri="{BB962C8B-B14F-4D97-AF65-F5344CB8AC3E}">
        <p14:creationId xmlns:p14="http://schemas.microsoft.com/office/powerpoint/2010/main" val="3271916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323EBC-4EEA-16AB-6C11-22411E2C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9CD7C6AA-F644-6A3E-C56B-7E8B00D36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97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C672-0FE2-44D6-93F1-3BB5E636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Microwave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C0F1-8D3C-33C0-29CD-133887851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5943600"/>
            <a:ext cx="10058400" cy="5435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cap="all" spc="200">
                <a:solidFill>
                  <a:srgbClr val="FFFFFF"/>
                </a:solidFill>
                <a:latin typeface="+mj-lt"/>
              </a:rPr>
              <a:t>Top Simulation</a:t>
            </a: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AF610794-E1B3-5C11-0B52-8112B2F4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41" y="643538"/>
            <a:ext cx="10338818" cy="36185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030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37193-E513-0296-8C04-B8BA3EF3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0D69-F386-C99A-9685-5E44F3184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b="1" cap="all" spc="200">
                <a:solidFill>
                  <a:srgbClr val="FFFFFF"/>
                </a:solidFill>
                <a:latin typeface="+mj-lt"/>
              </a:rPr>
              <a:t> Design Overview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B892B92-1398-E834-2136-344FB3B54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-338" r="5763" b="169"/>
          <a:stretch/>
        </p:blipFill>
        <p:spPr>
          <a:xfrm>
            <a:off x="4176102" y="602450"/>
            <a:ext cx="7764116" cy="55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0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0105-29C5-2885-40F3-424B35D5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Buttons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E26027-E005-4AAD-27BD-7921D2D2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917965"/>
            <a:ext cx="5451627" cy="470202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6ADE7-2331-4B21-69F8-62E84121E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/>
              <a:t> 4 total buttons</a:t>
            </a: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Up cycle for power level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Down cycle for power level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Start/Stop</a:t>
            </a:r>
            <a:endParaRPr lang="en-US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Reset (for entire system)</a:t>
            </a:r>
            <a:endParaRPr lang="en-US">
              <a:cs typeface="Calibri" panose="020F050202020403020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 Edge detector state machine</a:t>
            </a:r>
            <a:endParaRPr lang="en-US" b="1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Detect only the positive edge of buttons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 Each button is debounced</a:t>
            </a:r>
            <a:endParaRPr lang="en-US" b="1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§"/>
            </a:pPr>
            <a:r>
              <a:rPr lang="en-US"/>
              <a:t>synched to the clock</a:t>
            </a:r>
            <a:endParaRPr lang="en-US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294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0105-29C5-2885-40F3-424B35D5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Buttons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2B089ED-BBD1-F2E3-B7CA-AC78113F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82452"/>
            <a:ext cx="4020297" cy="127342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C2B923-9EE7-82FA-3390-BDBA7626B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3573937"/>
            <a:ext cx="4020296" cy="17644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6ADE7-2331-4B21-69F8-62E84121E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/>
              <a:t> Up/Down cycle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Simple state machine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Mealy - with button as input and mode bus as output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Three specific “mode” outputs for the three specific levels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Start/Stop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Always block constantly checking for button input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Invert start/idle signals for every button press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52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0105-29C5-2885-40F3-424B35D5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6ADE7-2331-4B21-69F8-62E84121E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110" y="4455621"/>
            <a:ext cx="3417990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DEMO</a:t>
            </a:r>
            <a:endParaRPr lang="en-US" cap="all" spc="2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4" name="Online Media 3" title="buttons demo">
            <a:hlinkClick r:id="" action="ppaction://media"/>
            <a:extLst>
              <a:ext uri="{FF2B5EF4-FFF2-40B4-BE49-F238E27FC236}">
                <a16:creationId xmlns:a16="http://schemas.microsoft.com/office/drawing/2014/main" id="{8C1D3A10-0D6D-FCE0-28E9-9D7FE4E86D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670" y="640081"/>
            <a:ext cx="6738874" cy="5054156"/>
          </a:xfrm>
          <a:prstGeom prst="rect">
            <a:avLst/>
          </a:prstGeom>
        </p:spPr>
      </p:pic>
      <p:cxnSp>
        <p:nvCxnSpPr>
          <p:cNvPr id="35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891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E3E64-62FD-E75D-CA6D-ADD0D0EE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LEDs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07E23-35A3-9D85-98AC-A9E31AD9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 16 total LEDs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Used all available LEDs on our </a:t>
            </a:r>
            <a:r>
              <a:rPr lang="en-US" err="1">
                <a:ea typeface="+mn-lt"/>
                <a:cs typeface="+mn-lt"/>
              </a:rPr>
              <a:t>Nexys</a:t>
            </a:r>
            <a:r>
              <a:rPr lang="en-US">
                <a:ea typeface="+mn-lt"/>
                <a:cs typeface="+mn-lt"/>
              </a:rPr>
              <a:t> A7 100T FPGA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Controlled collectively in one array, [15:0]LED</a:t>
            </a: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 4x16 Decoder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Each LED lights up using a decoder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One at a time</a:t>
            </a: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 Up/Down 4-Bit Counter with a Twist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16 values,  log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(16) = 4 bits (0000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 to 1111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)</a:t>
            </a:r>
            <a:endParaRPr lang="en-US" b="1">
              <a:ea typeface="+mn-lt"/>
              <a:cs typeface="+mn-lt"/>
            </a:endParaRP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 b="1">
                <a:ea typeface="+mn-lt"/>
                <a:cs typeface="+mn-lt"/>
              </a:rPr>
              <a:t> Clock Manager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32-bit Counter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cs typeface="Calibri" panose="020F0502020204030204"/>
              </a:rPr>
              <a:t>32-to-1 Multiplexer</a:t>
            </a: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108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E577E1B-8E13-75FD-DD60-1C3B21BB0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208" y="643467"/>
            <a:ext cx="8523583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13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1F40AC7539184F866632DC4DD58686" ma:contentTypeVersion="12" ma:contentTypeDescription="Create a new document." ma:contentTypeScope="" ma:versionID="d242da39ad78c61a18b4e5649e2ba75a">
  <xsd:schema xmlns:xsd="http://www.w3.org/2001/XMLSchema" xmlns:xs="http://www.w3.org/2001/XMLSchema" xmlns:p="http://schemas.microsoft.com/office/2006/metadata/properties" xmlns:ns3="35adb83e-19b8-479a-ab59-3b51e814bab1" xmlns:ns4="7240446a-a952-4b47-aa7a-bc2a5d76ef9c" targetNamespace="http://schemas.microsoft.com/office/2006/metadata/properties" ma:root="true" ma:fieldsID="1360491e8cda0f94d31fea3c45e2fecc" ns3:_="" ns4:_="">
    <xsd:import namespace="35adb83e-19b8-479a-ab59-3b51e814bab1"/>
    <xsd:import namespace="7240446a-a952-4b47-aa7a-bc2a5d76ef9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adb83e-19b8-479a-ab59-3b51e814ba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40446a-a952-4b47-aa7a-bc2a5d76ef9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68C6F9-2D46-462A-BCAA-ED697BF2791D}">
  <ds:schemaRefs>
    <ds:schemaRef ds:uri="35adb83e-19b8-479a-ab59-3b51e814bab1"/>
    <ds:schemaRef ds:uri="7240446a-a952-4b47-aa7a-bc2a5d76ef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CA5287-DA43-4915-92B5-2150A33BB1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3A5B3D-12D2-42A4-BCBB-14D3804F1CCE}">
  <ds:schemaRefs>
    <ds:schemaRef ds:uri="35adb83e-19b8-479a-ab59-3b51e814bab1"/>
    <ds:schemaRef ds:uri="7240446a-a952-4b47-aa7a-bc2a5d76ef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Retrospect</vt:lpstr>
      <vt:lpstr>Microwave Controller</vt:lpstr>
      <vt:lpstr>Microwave Controller</vt:lpstr>
      <vt:lpstr>Microwave Controller</vt:lpstr>
      <vt:lpstr>Buttons</vt:lpstr>
      <vt:lpstr>Buttons</vt:lpstr>
      <vt:lpstr>Buttons</vt:lpstr>
      <vt:lpstr>Buttons</vt:lpstr>
      <vt:lpstr>LEDs</vt:lpstr>
      <vt:lpstr>PowerPoint Presentation</vt:lpstr>
      <vt:lpstr>LEDs</vt:lpstr>
      <vt:lpstr>LEDs</vt:lpstr>
      <vt:lpstr>LEDs</vt:lpstr>
      <vt:lpstr>Switches</vt:lpstr>
      <vt:lpstr>Switches</vt:lpstr>
      <vt:lpstr>Switches Design Overview</vt:lpstr>
      <vt:lpstr>7 Segment Display</vt:lpstr>
      <vt:lpstr>7 Segment Display</vt:lpstr>
      <vt:lpstr>Display patterns for timer </vt:lpstr>
      <vt:lpstr>7 Segment Display</vt:lpstr>
      <vt:lpstr>7 Segment Display Design Overview</vt:lpstr>
      <vt:lpstr>VGA</vt:lpstr>
      <vt:lpstr>VGA</vt:lpstr>
      <vt:lpstr>VGA</vt:lpstr>
      <vt:lpstr>UART</vt:lpstr>
      <vt:lpstr>UART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Microwave Controller</dc:title>
  <dc:creator>Brian Lam</dc:creator>
  <cp:revision>6</cp:revision>
  <dcterms:created xsi:type="dcterms:W3CDTF">2022-12-14T05:25:54Z</dcterms:created>
  <dcterms:modified xsi:type="dcterms:W3CDTF">2022-12-16T22:00:38Z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0x010100C11F40AC7539184F866632DC4DD58686</vt:lpwstr>
  </property>
</Properties>
</file>